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8" r:id="rId2"/>
    <p:sldId id="259" r:id="rId3"/>
    <p:sldId id="273" r:id="rId4"/>
    <p:sldId id="276" r:id="rId5"/>
    <p:sldId id="280" r:id="rId6"/>
    <p:sldId id="282" r:id="rId7"/>
    <p:sldId id="283" r:id="rId8"/>
    <p:sldId id="284" r:id="rId9"/>
    <p:sldId id="285" r:id="rId10"/>
    <p:sldId id="274" r:id="rId11"/>
    <p:sldId id="260" r:id="rId12"/>
    <p:sldId id="256" r:id="rId13"/>
  </p:sldIdLst>
  <p:sldSz cx="12192000" cy="6858000"/>
  <p:notesSz cx="6858000" cy="9144000"/>
  <p:embeddedFontLst>
    <p:embeddedFont>
      <p:font typeface="맑은 고딕" panose="020B0503020000020004" pitchFamily="34" charset="-127"/>
      <p:regular r:id="rId15"/>
      <p:bold r:id="rId16"/>
    </p:embeddedFont>
    <p:embeddedFont>
      <p:font typeface="a옛날목욕탕L" panose="02020600000000000000" pitchFamily="18" charset="-127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61" autoAdjust="0"/>
    <p:restoredTop sz="96638"/>
  </p:normalViewPr>
  <p:slideViewPr>
    <p:cSldViewPr snapToGrid="0">
      <p:cViewPr varScale="1">
        <p:scale>
          <a:sx n="141" d="100"/>
          <a:sy n="141" d="100"/>
        </p:scale>
        <p:origin x="928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2021. 9. 28.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3545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5251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2830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678945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EOG</a:t>
            </a:r>
            <a:r>
              <a:rPr kumimoji="1" lang="ko-KR" altLang="en-US" dirty="0"/>
              <a:t>만을 측정한 데이터 셋도 있는데 거기서 </a:t>
            </a:r>
            <a:r>
              <a:rPr kumimoji="1" lang="en-US" altLang="ko-KR" dirty="0"/>
              <a:t>HRV</a:t>
            </a:r>
            <a:r>
              <a:rPr kumimoji="1" lang="ko-KR" altLang="en-US" dirty="0"/>
              <a:t>값을 </a:t>
            </a:r>
            <a:r>
              <a:rPr kumimoji="1" lang="ko-KR" altLang="en-US" dirty="0" err="1"/>
              <a:t>만들수</a:t>
            </a:r>
            <a:r>
              <a:rPr kumimoji="1" lang="ko-KR" altLang="en-US" dirty="0"/>
              <a:t> 있고 </a:t>
            </a:r>
            <a:r>
              <a:rPr kumimoji="1" lang="en-US" altLang="ko-KR" dirty="0"/>
              <a:t>swell dataset</a:t>
            </a:r>
            <a:r>
              <a:rPr kumimoji="1" lang="ko-KR" altLang="en-US" dirty="0"/>
              <a:t>과 호환이 될까</a:t>
            </a:r>
            <a:r>
              <a:rPr kumimoji="1"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260284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EOG</a:t>
            </a:r>
            <a:r>
              <a:rPr kumimoji="1" lang="ko-KR" altLang="en-US" dirty="0"/>
              <a:t>만을 측정한 데이터 셋도 있는데 거기서 </a:t>
            </a:r>
            <a:r>
              <a:rPr kumimoji="1" lang="en-US" altLang="ko-KR" dirty="0"/>
              <a:t>HRV</a:t>
            </a:r>
            <a:r>
              <a:rPr kumimoji="1" lang="ko-KR" altLang="en-US" dirty="0"/>
              <a:t>값을 </a:t>
            </a:r>
            <a:r>
              <a:rPr kumimoji="1" lang="ko-KR" altLang="en-US" dirty="0" err="1"/>
              <a:t>만들수</a:t>
            </a:r>
            <a:r>
              <a:rPr kumimoji="1" lang="ko-KR" altLang="en-US" dirty="0"/>
              <a:t> 있고 </a:t>
            </a:r>
            <a:r>
              <a:rPr kumimoji="1" lang="en-US" altLang="ko-KR" dirty="0"/>
              <a:t>swell dataset</a:t>
            </a:r>
            <a:r>
              <a:rPr kumimoji="1" lang="ko-KR" altLang="en-US" dirty="0"/>
              <a:t>과 호환이 될까</a:t>
            </a:r>
            <a:r>
              <a:rPr kumimoji="1"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86095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2021. 9. 28.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옛날목욕탕L" panose="02020600000000000000" pitchFamily="18" charset="-127"/>
                <a:ea typeface="a옛날목욕탕L" panose="02020600000000000000" pitchFamily="18" charset="-127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161022" y="1874728"/>
            <a:ext cx="172034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48948" y="100680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추가 개발 방향 논의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</a:t>
            </a:r>
            <a:r>
              <a:rPr kumimoji="1" lang="ko-KR" altLang="en-US" dirty="0">
                <a:latin typeface="+mn-ea"/>
              </a:rPr>
              <a:t> 지속적인 스트레스 상황에 대한 판단 알고리즘</a:t>
            </a:r>
            <a:endParaRPr kumimoji="1" lang="en-US" altLang="ko-KR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 </a:t>
            </a:r>
            <a:r>
              <a:rPr kumimoji="1" lang="ko-KR" altLang="en-US" dirty="0">
                <a:latin typeface="+mn-ea"/>
              </a:rPr>
              <a:t>안드로이드 앱으로 </a:t>
            </a:r>
            <a:r>
              <a:rPr kumimoji="1" lang="en-US" altLang="ko-KR" dirty="0">
                <a:latin typeface="+mn-ea"/>
              </a:rPr>
              <a:t>SVM</a:t>
            </a:r>
            <a:r>
              <a:rPr kumimoji="1" lang="ko-KR" altLang="en-US" dirty="0">
                <a:latin typeface="+mn-ea"/>
              </a:rPr>
              <a:t> 가능 여부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F21EA-A9E5-174E-B08C-BF4994979F96}"/>
              </a:ext>
            </a:extLst>
          </p:cNvPr>
          <p:cNvSpPr txBox="1"/>
          <p:nvPr/>
        </p:nvSpPr>
        <p:spPr>
          <a:xfrm>
            <a:off x="396771" y="4395689"/>
            <a:ext cx="7200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BFE85-CF06-184B-9391-41CDE15581B3}"/>
              </a:ext>
            </a:extLst>
          </p:cNvPr>
          <p:cNvSpPr txBox="1"/>
          <p:nvPr/>
        </p:nvSpPr>
        <p:spPr>
          <a:xfrm>
            <a:off x="1010695" y="4472633"/>
            <a:ext cx="5817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멘토링 진행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147656-794A-3247-9A28-B9388019F083}"/>
              </a:ext>
            </a:extLst>
          </p:cNvPr>
          <p:cNvSpPr txBox="1"/>
          <p:nvPr/>
        </p:nvSpPr>
        <p:spPr>
          <a:xfrm>
            <a:off x="1010694" y="4898590"/>
            <a:ext cx="965198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 </a:t>
            </a:r>
            <a:r>
              <a:rPr kumimoji="1" lang="ko-KR" altLang="en-US" dirty="0">
                <a:latin typeface="+mn-ea"/>
              </a:rPr>
              <a:t> </a:t>
            </a:r>
            <a:r>
              <a:rPr kumimoji="1" lang="en-US" altLang="ko-KR" dirty="0">
                <a:latin typeface="+mn-ea"/>
              </a:rPr>
              <a:t>10</a:t>
            </a:r>
            <a:r>
              <a:rPr kumimoji="1" lang="ko-KR" altLang="en-US" dirty="0">
                <a:latin typeface="+mn-ea"/>
              </a:rPr>
              <a:t>월 </a:t>
            </a:r>
            <a:r>
              <a:rPr kumimoji="1" lang="en-US" altLang="ko-KR" dirty="0">
                <a:latin typeface="+mn-ea"/>
              </a:rPr>
              <a:t>1</a:t>
            </a:r>
            <a:r>
              <a:rPr kumimoji="1" lang="ko-KR" altLang="en-US" dirty="0">
                <a:latin typeface="+mn-ea"/>
              </a:rPr>
              <a:t>일 멘토링 진행 예정</a:t>
            </a:r>
            <a:r>
              <a:rPr kumimoji="1" lang="en-US" altLang="ko-KR" dirty="0">
                <a:latin typeface="+mn-ea"/>
              </a:rPr>
              <a:t>,</a:t>
            </a:r>
            <a:r>
              <a:rPr kumimoji="1" lang="ko-KR" altLang="en-US" dirty="0">
                <a:latin typeface="+mn-ea"/>
              </a:rPr>
              <a:t> 개발 방향에 대한 논의 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748516" y="2967335"/>
            <a:ext cx="26949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2032108" y="3043535"/>
            <a:ext cx="11352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3379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88623"/>
            <a:ext cx="53435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- SWELL dataset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분석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- SVM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소개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	-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SVM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구현          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161021" y="1874728"/>
            <a:ext cx="1720343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469273" y="177561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SWELL dataset </a:t>
            </a:r>
            <a:r>
              <a:rPr lang="ko-KR" altLang="en-US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분석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48948" y="100680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D7BA52-5EFF-0945-80D2-8507914AA754}"/>
              </a:ext>
            </a:extLst>
          </p:cNvPr>
          <p:cNvSpPr txBox="1"/>
          <p:nvPr/>
        </p:nvSpPr>
        <p:spPr>
          <a:xfrm>
            <a:off x="6525750" y="3823874"/>
            <a:ext cx="5230712" cy="2947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심전도</a:t>
            </a:r>
            <a:r>
              <a:rPr kumimoji="1" lang="en-US" altLang="ko-KR" dirty="0"/>
              <a:t>(ECG)</a:t>
            </a:r>
            <a:r>
              <a:rPr kumimoji="1" lang="ko-KR" altLang="en-US" dirty="0"/>
              <a:t>로 유도할 수 있는</a:t>
            </a:r>
            <a:r>
              <a:rPr kumimoji="1" lang="en-US" altLang="ko-KR" dirty="0"/>
              <a:t> </a:t>
            </a:r>
            <a:r>
              <a:rPr kumimoji="1" lang="ko-KR" altLang="en-US" dirty="0" err="1"/>
              <a:t>심박변이도</a:t>
            </a:r>
            <a:r>
              <a:rPr kumimoji="1" lang="en-US" altLang="ko-KR" dirty="0"/>
              <a:t>(HRV)</a:t>
            </a:r>
            <a:r>
              <a:rPr kumimoji="1" lang="ko-KR" altLang="en-US" dirty="0"/>
              <a:t>관련 데이터 </a:t>
            </a:r>
            <a:r>
              <a:rPr kumimoji="1" lang="en-US" altLang="ko-KR" dirty="0"/>
              <a:t>35</a:t>
            </a:r>
            <a:r>
              <a:rPr kumimoji="1" lang="ko-KR" altLang="en-US" dirty="0"/>
              <a:t>개와 </a:t>
            </a:r>
            <a:r>
              <a:rPr kumimoji="1" lang="ko-KR" altLang="en-US" dirty="0" err="1"/>
              <a:t>타겟값인</a:t>
            </a:r>
            <a:r>
              <a:rPr kumimoji="1" lang="ko-KR" altLang="en-US" dirty="0"/>
              <a:t> </a:t>
            </a:r>
            <a:r>
              <a:rPr kumimoji="1" lang="en-US" altLang="ko-KR" dirty="0"/>
              <a:t>condition </a:t>
            </a:r>
            <a:r>
              <a:rPr kumimoji="1" lang="ko-KR" altLang="en-US" dirty="0"/>
              <a:t>레이블로 총 </a:t>
            </a:r>
            <a:r>
              <a:rPr kumimoji="1" lang="en-US" altLang="ko-KR" dirty="0"/>
              <a:t>36</a:t>
            </a:r>
            <a:r>
              <a:rPr kumimoji="1" lang="ko-KR" altLang="en-US" dirty="0"/>
              <a:t>개의 열로 구성됨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각각 </a:t>
            </a:r>
            <a:r>
              <a:rPr kumimoji="1" lang="en-US" altLang="ko-KR" dirty="0"/>
              <a:t>1</a:t>
            </a:r>
            <a:r>
              <a:rPr kumimoji="1" lang="ko-KR" altLang="en-US" dirty="0"/>
              <a:t>분씩 측정한 후 계산된 </a:t>
            </a:r>
            <a:r>
              <a:rPr kumimoji="1" lang="en-US" altLang="ko-KR" dirty="0"/>
              <a:t>HRV</a:t>
            </a:r>
            <a:r>
              <a:rPr kumimoji="1" lang="ko-KR" altLang="en-US" dirty="0"/>
              <a:t>데이터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Train set : 369289 Test set : 41032</a:t>
            </a:r>
            <a:r>
              <a:rPr kumimoji="1" lang="ko-KR" altLang="en-US" dirty="0"/>
              <a:t>개로 구성</a:t>
            </a:r>
            <a:endParaRPr kumimoji="1" lang="en-US" altLang="ko-KR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05118-CE55-A644-8F9E-8433F10019BF}"/>
              </a:ext>
            </a:extLst>
          </p:cNvPr>
          <p:cNvSpPr txBox="1"/>
          <p:nvPr/>
        </p:nvSpPr>
        <p:spPr>
          <a:xfrm>
            <a:off x="3023886" y="3241440"/>
            <a:ext cx="6117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ore-KR" altLang="en-US" dirty="0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165FF9C-DD58-2F42-8B71-BFD864186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01" y="1874380"/>
            <a:ext cx="5842896" cy="347278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C60EF853-D35F-2840-A3EF-1B721183D9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628" y="1505048"/>
            <a:ext cx="3372307" cy="205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79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469273" y="177561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SWELL dataset </a:t>
            </a:r>
            <a:r>
              <a:rPr lang="ko-KR" altLang="en-US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분석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48948" y="100680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05118-CE55-A644-8F9E-8433F10019BF}"/>
              </a:ext>
            </a:extLst>
          </p:cNvPr>
          <p:cNvSpPr txBox="1"/>
          <p:nvPr/>
        </p:nvSpPr>
        <p:spPr>
          <a:xfrm>
            <a:off x="3023886" y="3241440"/>
            <a:ext cx="6117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4EB3E04-AA74-8440-A6CF-BC0292E35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217" y="1123086"/>
            <a:ext cx="7766998" cy="36596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A7608C-6BC2-7E40-A615-9525EACD1AE1}"/>
              </a:ext>
            </a:extLst>
          </p:cNvPr>
          <p:cNvSpPr txBox="1"/>
          <p:nvPr/>
        </p:nvSpPr>
        <p:spPr>
          <a:xfrm>
            <a:off x="523374" y="4611144"/>
            <a:ext cx="11443646" cy="27238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dirty="0"/>
              <a:t>SDNN (Standard Deviation of NN interval)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" altLang="ko-Kore-KR" dirty="0"/>
              <a:t>NN</a:t>
            </a:r>
            <a:r>
              <a:rPr lang="ko-KR" altLang="en-US" dirty="0"/>
              <a:t>간격의 표준편차 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dirty="0"/>
              <a:t>RMSSD (Root Mean Square of the Successive Differences)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" altLang="ko-Kore-KR" dirty="0"/>
              <a:t>NN</a:t>
            </a:r>
            <a:r>
              <a:rPr lang="ko-KR" altLang="en-US" dirty="0"/>
              <a:t>간격의 차이에 대한 제곱의 합을 평균하여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   이에 대한 제곱근을 표현한 것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dirty="0"/>
              <a:t>NN50 count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연속적인 </a:t>
            </a:r>
            <a:r>
              <a:rPr lang="en" altLang="ko-Kore-KR" dirty="0"/>
              <a:t>NN</a:t>
            </a:r>
            <a:r>
              <a:rPr lang="ko-KR" altLang="en-US" dirty="0"/>
              <a:t>간격의 차이가 </a:t>
            </a:r>
            <a:r>
              <a:rPr lang="en-US" altLang="ko-KR" dirty="0"/>
              <a:t>50 </a:t>
            </a:r>
            <a:r>
              <a:rPr lang="en" altLang="ko-Kore-KR" dirty="0" err="1"/>
              <a:t>ms</a:t>
            </a:r>
            <a:r>
              <a:rPr lang="ko-KR" altLang="en-US" dirty="0" err="1"/>
              <a:t>를</a:t>
            </a:r>
            <a:r>
              <a:rPr lang="ko-KR" altLang="en-US" dirty="0"/>
              <a:t> 초과하는 </a:t>
            </a:r>
            <a:r>
              <a:rPr lang="en" altLang="ko-Kore-KR" dirty="0"/>
              <a:t>NN</a:t>
            </a:r>
            <a:r>
              <a:rPr lang="ko-KR" altLang="en-US" dirty="0"/>
              <a:t>간격 의 개수</a:t>
            </a:r>
            <a:endParaRPr lang="en" altLang="ko-Kore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" altLang="ko-Kore-KR" dirty="0"/>
              <a:t>pNN50 </a:t>
            </a:r>
            <a:r>
              <a:rPr lang="en-US" altLang="ko-KR" dirty="0"/>
              <a:t>:</a:t>
            </a:r>
            <a:r>
              <a:rPr lang="ko-KR" altLang="en-US" dirty="0"/>
              <a:t> 연속적인 </a:t>
            </a:r>
            <a:r>
              <a:rPr lang="en" altLang="ko-Kore-KR" dirty="0"/>
              <a:t>NN</a:t>
            </a:r>
            <a:r>
              <a:rPr lang="ko-KR" altLang="en-US" dirty="0"/>
              <a:t>간격의 차이가 </a:t>
            </a:r>
            <a:r>
              <a:rPr lang="en-US" altLang="ko-KR" dirty="0"/>
              <a:t>50 </a:t>
            </a:r>
            <a:r>
              <a:rPr lang="en" altLang="ko-Kore-KR" dirty="0" err="1"/>
              <a:t>ms</a:t>
            </a:r>
            <a:r>
              <a:rPr lang="ko-KR" altLang="en-US" dirty="0" err="1"/>
              <a:t>를</a:t>
            </a:r>
            <a:r>
              <a:rPr lang="ko-KR" altLang="en-US" dirty="0"/>
              <a:t> 초과하는 </a:t>
            </a:r>
            <a:r>
              <a:rPr lang="en" altLang="ko-Kore-KR" dirty="0"/>
              <a:t>NN</a:t>
            </a:r>
            <a:r>
              <a:rPr lang="ko-KR" altLang="en-US" dirty="0"/>
              <a:t>간격 수의 백분율로 나타낸 것</a:t>
            </a:r>
          </a:p>
          <a:p>
            <a:endParaRPr lang="ko-KR" altLang="en-US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705842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469273" y="177561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SWELL dataset </a:t>
            </a:r>
            <a:r>
              <a:rPr lang="ko-KR" altLang="en-US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분석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48948" y="100680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05118-CE55-A644-8F9E-8433F10019BF}"/>
              </a:ext>
            </a:extLst>
          </p:cNvPr>
          <p:cNvSpPr txBox="1"/>
          <p:nvPr/>
        </p:nvSpPr>
        <p:spPr>
          <a:xfrm>
            <a:off x="3023886" y="3241440"/>
            <a:ext cx="6117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DF10F7-A091-2A48-9F22-6DE9549EF6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500" y="1335214"/>
            <a:ext cx="87630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436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469273" y="177561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SWELL dataset </a:t>
            </a:r>
            <a:r>
              <a:rPr lang="ko-KR" altLang="en-US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분석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48948" y="100680"/>
            <a:ext cx="71686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05118-CE55-A644-8F9E-8433F10019BF}"/>
              </a:ext>
            </a:extLst>
          </p:cNvPr>
          <p:cNvSpPr txBox="1"/>
          <p:nvPr/>
        </p:nvSpPr>
        <p:spPr>
          <a:xfrm>
            <a:off x="3023886" y="3241440"/>
            <a:ext cx="6117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ore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DA6249-DA9A-6D40-AA57-62BD10BA6851}"/>
              </a:ext>
            </a:extLst>
          </p:cNvPr>
          <p:cNvSpPr txBox="1"/>
          <p:nvPr/>
        </p:nvSpPr>
        <p:spPr>
          <a:xfrm>
            <a:off x="949584" y="2110154"/>
            <a:ext cx="10265824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 err="1"/>
              <a:t>주파수범위</a:t>
            </a:r>
            <a:r>
              <a:rPr kumimoji="1" lang="ko-KR" altLang="en-US" dirty="0"/>
              <a:t> 분석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ECG</a:t>
            </a:r>
            <a:r>
              <a:rPr kumimoji="1" lang="ko-KR" altLang="en-US" dirty="0"/>
              <a:t>의 </a:t>
            </a:r>
            <a:r>
              <a:rPr lang="ko-KR" altLang="en-US" dirty="0"/>
              <a:t>특정 주파수대에서 </a:t>
            </a:r>
            <a:r>
              <a:rPr lang="ko-KR" altLang="en-US" dirty="0" err="1"/>
              <a:t>시계열</a:t>
            </a:r>
            <a:r>
              <a:rPr lang="ko-KR" altLang="en-US" dirty="0"/>
              <a:t> 자료로부터 신호를 분해하는 것이 가능</a:t>
            </a:r>
            <a:endParaRPr lang="en-US" altLang="ko-KR" dirty="0"/>
          </a:p>
          <a:p>
            <a:r>
              <a:rPr lang="ko-KR" altLang="en-US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고주파대</a:t>
            </a:r>
            <a:r>
              <a:rPr lang="en-US" altLang="ko-KR" dirty="0"/>
              <a:t>(</a:t>
            </a:r>
            <a:r>
              <a:rPr lang="en" altLang="ko-Kore-KR" dirty="0"/>
              <a:t>High frequency band, HF) 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고주파대는</a:t>
            </a:r>
            <a:r>
              <a:rPr lang="ko-KR" altLang="en-US" dirty="0"/>
              <a:t> </a:t>
            </a:r>
            <a:r>
              <a:rPr lang="en-US" altLang="ko-KR" dirty="0"/>
              <a:t>0.15-0.4 </a:t>
            </a:r>
            <a:r>
              <a:rPr lang="en" altLang="ko-Kore-KR" dirty="0"/>
              <a:t>Hz </a:t>
            </a:r>
            <a:r>
              <a:rPr lang="ko-KR" altLang="en-US" dirty="0"/>
              <a:t>사이의 </a:t>
            </a:r>
            <a:r>
              <a:rPr lang="ko-KR" altLang="en-US" dirty="0" err="1"/>
              <a:t>주파수영역</a:t>
            </a:r>
            <a:r>
              <a:rPr lang="ko-KR" altLang="en-US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저주파대</a:t>
            </a:r>
            <a:r>
              <a:rPr lang="en-US" altLang="ko-KR" dirty="0"/>
              <a:t>(</a:t>
            </a:r>
            <a:r>
              <a:rPr lang="en" altLang="ko-Kore-KR" dirty="0"/>
              <a:t>Low frequency band, LF)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저주파대는</a:t>
            </a:r>
            <a:r>
              <a:rPr lang="ko-KR" altLang="en-US" dirty="0"/>
              <a:t> </a:t>
            </a:r>
            <a:r>
              <a:rPr lang="en-US" altLang="ko-KR" dirty="0"/>
              <a:t>0.04-0.15 </a:t>
            </a:r>
            <a:r>
              <a:rPr lang="en" altLang="ko-Kore-KR" dirty="0"/>
              <a:t>Hz </a:t>
            </a:r>
            <a:r>
              <a:rPr lang="ko-KR" altLang="en-US" dirty="0"/>
              <a:t>사이의 </a:t>
            </a:r>
            <a:r>
              <a:rPr lang="ko-KR" altLang="en-US" dirty="0" err="1"/>
              <a:t>주파수영역</a:t>
            </a:r>
            <a:r>
              <a:rPr lang="ko-KR" altLang="en-US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 err="1"/>
              <a:t>초저주파대</a:t>
            </a:r>
            <a:r>
              <a:rPr lang="en-US" altLang="ko-KR" dirty="0"/>
              <a:t>(</a:t>
            </a:r>
            <a:r>
              <a:rPr lang="en" altLang="ko-Kore-KR" dirty="0"/>
              <a:t>Very low frequency band, VLF) </a:t>
            </a:r>
            <a:r>
              <a:rPr lang="en-US" altLang="ko-KR" dirty="0"/>
              <a:t>:</a:t>
            </a:r>
            <a:r>
              <a:rPr lang="ko-KR" altLang="en-US" dirty="0"/>
              <a:t> 초저주파대는 </a:t>
            </a:r>
            <a:r>
              <a:rPr lang="en-US" altLang="ko-KR" dirty="0"/>
              <a:t>0.003-0.4 </a:t>
            </a:r>
            <a:r>
              <a:rPr lang="en" altLang="ko-Kore-KR" dirty="0"/>
              <a:t>Hz </a:t>
            </a:r>
            <a:r>
              <a:rPr lang="ko-KR" altLang="en-US" dirty="0"/>
              <a:t>사이의 </a:t>
            </a:r>
            <a:r>
              <a:rPr lang="ko-KR" altLang="en-US" dirty="0" err="1"/>
              <a:t>주파수영역</a:t>
            </a:r>
            <a:r>
              <a:rPr lang="ko-KR" altLang="en-US" dirty="0"/>
              <a:t>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극초저주파대</a:t>
            </a:r>
            <a:r>
              <a:rPr lang="en-US" altLang="ko-KR" dirty="0"/>
              <a:t>(</a:t>
            </a:r>
            <a:r>
              <a:rPr lang="en" altLang="ko-Kore-KR" dirty="0"/>
              <a:t>Ultra low frequency band, ULF)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" altLang="ko-Kore-KR" dirty="0"/>
              <a:t> </a:t>
            </a:r>
            <a:r>
              <a:rPr lang="ko-KR" altLang="en-US" dirty="0"/>
              <a:t>극초저주파대는 </a:t>
            </a:r>
            <a:r>
              <a:rPr lang="en-US" altLang="ko-KR" dirty="0"/>
              <a:t>0.003 </a:t>
            </a:r>
            <a:r>
              <a:rPr lang="en" altLang="ko-Kore-KR" dirty="0"/>
              <a:t>Hz </a:t>
            </a:r>
            <a:r>
              <a:rPr lang="ko-KR" altLang="en-US" dirty="0"/>
              <a:t>이하의 주파수 영역 </a:t>
            </a:r>
          </a:p>
          <a:p>
            <a:endParaRPr kumimoji="1" lang="en-US" altLang="ko-KR" dirty="0"/>
          </a:p>
          <a:p>
            <a:endParaRPr kumimoji="1" lang="en-US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17499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5833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251153" y="189801"/>
            <a:ext cx="9535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SVM(Support Vector Machine)</a:t>
            </a:r>
            <a:r>
              <a:rPr lang="ko-KR" altLang="en-US" sz="3200" dirty="0">
                <a:solidFill>
                  <a:prstClr val="white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181622" y="100680"/>
            <a:ext cx="851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550771F-022A-2B4A-B752-CEE3F0D56A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57" y="1742137"/>
            <a:ext cx="4952311" cy="24204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B20E9C8-AAFD-E441-9A4C-3972C2267D2F}"/>
              </a:ext>
            </a:extLst>
          </p:cNvPr>
          <p:cNvSpPr txBox="1"/>
          <p:nvPr/>
        </p:nvSpPr>
        <p:spPr>
          <a:xfrm>
            <a:off x="2897412" y="4628360"/>
            <a:ext cx="692048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이진</a:t>
            </a:r>
            <a:r>
              <a:rPr kumimoji="1" lang="ko-KR" altLang="en-US" dirty="0"/>
              <a:t> 분류를 위한 기법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N</a:t>
            </a:r>
            <a:r>
              <a:rPr kumimoji="1" lang="ko-KR" altLang="en-US" dirty="0"/>
              <a:t>차원 공간을 </a:t>
            </a:r>
            <a:r>
              <a:rPr kumimoji="1" lang="en-US" altLang="ko-KR" dirty="0"/>
              <a:t>(N-1)</a:t>
            </a:r>
            <a:r>
              <a:rPr kumimoji="1" lang="ko-KR" altLang="en-US" dirty="0"/>
              <a:t>차원으로 나눌 수 있는 </a:t>
            </a:r>
            <a:r>
              <a:rPr kumimoji="1" lang="ko-KR" altLang="en-US" dirty="0" err="1"/>
              <a:t>초평면을</a:t>
            </a:r>
            <a:r>
              <a:rPr kumimoji="1" lang="ko-KR" altLang="en-US" dirty="0"/>
              <a:t> 찾는 기법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2</a:t>
            </a:r>
            <a:r>
              <a:rPr kumimoji="1" lang="ko-KR" altLang="en-US" dirty="0"/>
              <a:t>개의 클래스를 분류할 수 있는 최적의 경계를 찾음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en-US" altLang="ko-Kore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분류 작업에 뛰어난 성능</a:t>
            </a:r>
            <a:endParaRPr kumimoji="1" lang="ko-Kore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3AF2548-6161-A040-81C2-47CFBB75F8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9970" y="1826248"/>
            <a:ext cx="6096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34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5833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2572323" y="167426"/>
            <a:ext cx="95358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SVM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구현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181622" y="100680"/>
            <a:ext cx="8515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a옛날목욕탕L" panose="02020600000000000000" pitchFamily="18" charset="-127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FFD46-6A99-8B4F-9AF5-6A79516B46A6}"/>
              </a:ext>
            </a:extLst>
          </p:cNvPr>
          <p:cNvSpPr txBox="1"/>
          <p:nvPr/>
        </p:nvSpPr>
        <p:spPr>
          <a:xfrm>
            <a:off x="332490" y="2052779"/>
            <a:ext cx="5634556" cy="35012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데이터</a:t>
            </a:r>
            <a:endParaRPr kumimoji="1" lang="en-US" altLang="ko-KR" dirty="0"/>
          </a:p>
          <a:p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Test set : </a:t>
            </a:r>
            <a:r>
              <a:rPr kumimoji="1" lang="en-US" altLang="ko-KR" dirty="0"/>
              <a:t>41032</a:t>
            </a:r>
            <a:r>
              <a:rPr kumimoji="1" lang="ko-KR" altLang="en-US" dirty="0"/>
              <a:t> </a:t>
            </a: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200</a:t>
            </a:r>
            <a:r>
              <a:rPr kumimoji="1" lang="ko-Kore-KR" altLang="en-US" dirty="0"/>
              <a:t>개</a:t>
            </a:r>
            <a:endParaRPr kumimoji="1" lang="en-US" altLang="ko-Kore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-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Train set : </a:t>
            </a:r>
            <a:r>
              <a:rPr kumimoji="1" lang="en-US" altLang="ko-KR" dirty="0"/>
              <a:t>369289 -&gt;</a:t>
            </a:r>
            <a:r>
              <a:rPr kumimoji="1" lang="ko-KR" altLang="en-US" dirty="0"/>
              <a:t> </a:t>
            </a:r>
            <a:r>
              <a:rPr kumimoji="1" lang="en-US" altLang="ko-Kore-KR" dirty="0"/>
              <a:t>1000</a:t>
            </a:r>
            <a:r>
              <a:rPr kumimoji="1" lang="ko-KR" altLang="en-US" dirty="0"/>
              <a:t>개</a:t>
            </a:r>
            <a:endParaRPr kumimoji="1" lang="ko-Kore-KR" altLang="en-US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condition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ore-KR" dirty="0"/>
              <a:t>No stress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시간 제한이 없는 </a:t>
            </a:r>
            <a:r>
              <a:rPr kumimoji="1" lang="ko-KR" altLang="en-US" dirty="0" err="1"/>
              <a:t>실험군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ore-KR" dirty="0"/>
              <a:t>Time pressure : </a:t>
            </a:r>
            <a:r>
              <a:rPr kumimoji="1" lang="ko-KR" altLang="en-US" dirty="0"/>
              <a:t>시간 제한을 둔 </a:t>
            </a:r>
            <a:r>
              <a:rPr kumimoji="1" lang="ko-KR" altLang="en-US" dirty="0" err="1"/>
              <a:t>실험군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/>
              <a:t>Interruption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업무도중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추가업무를</a:t>
            </a:r>
            <a:r>
              <a:rPr kumimoji="1" lang="ko-KR" altLang="en-US" dirty="0"/>
              <a:t> 부여한 </a:t>
            </a:r>
            <a:r>
              <a:rPr kumimoji="1" lang="ko-KR" altLang="en-US" dirty="0" err="1"/>
              <a:t>실험군</a:t>
            </a:r>
            <a:endParaRPr kumimoji="1" lang="en-US" altLang="ko-KR" dirty="0"/>
          </a:p>
          <a:p>
            <a:pPr>
              <a:lnSpc>
                <a:spcPct val="150000"/>
              </a:lnSpc>
            </a:pPr>
            <a:r>
              <a:rPr kumimoji="1" lang="en-US" altLang="ko-KR" dirty="0"/>
              <a:t>-&gt;</a:t>
            </a:r>
            <a:r>
              <a:rPr kumimoji="1" lang="ko-KR" altLang="en-US" dirty="0"/>
              <a:t> </a:t>
            </a:r>
            <a:r>
              <a:rPr kumimoji="1" lang="en-US" altLang="ko-KR" dirty="0"/>
              <a:t>Time pressure 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Interruption</a:t>
            </a:r>
            <a:r>
              <a:rPr kumimoji="1" lang="ko-KR" altLang="en-US" dirty="0"/>
              <a:t>을 </a:t>
            </a:r>
            <a:r>
              <a:rPr kumimoji="1" lang="en-US" altLang="ko-KR" dirty="0"/>
              <a:t>stressed</a:t>
            </a:r>
            <a:r>
              <a:rPr kumimoji="1" lang="ko-KR" altLang="en-US" dirty="0"/>
              <a:t>로 통합</a:t>
            </a:r>
            <a:endParaRPr kumimoji="1" lang="en-US" altLang="ko-Kore-K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462A0A-D8A6-744F-B692-E201C4AE1FA7}"/>
              </a:ext>
            </a:extLst>
          </p:cNvPr>
          <p:cNvSpPr txBox="1"/>
          <p:nvPr/>
        </p:nvSpPr>
        <p:spPr>
          <a:xfrm>
            <a:off x="6096000" y="2017174"/>
            <a:ext cx="934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결과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0BB46D9-45EE-834A-B017-33C399DEE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533" y="2522181"/>
            <a:ext cx="6078467" cy="183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9720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4926</TotalTime>
  <Words>415</Words>
  <Application>Microsoft Macintosh PowerPoint</Application>
  <PresentationFormat>와이드스크린</PresentationFormat>
  <Paragraphs>90</Paragraphs>
  <Slides>12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Calibri</vt:lpstr>
      <vt:lpstr>Arial</vt:lpstr>
      <vt:lpstr>맑은 고딕</vt:lpstr>
      <vt:lpstr>a옛날목욕탕L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노 승수</cp:lastModifiedBy>
  <cp:revision>368</cp:revision>
  <dcterms:created xsi:type="dcterms:W3CDTF">2020-05-15T03:41:41Z</dcterms:created>
  <dcterms:modified xsi:type="dcterms:W3CDTF">2021-09-29T08:21:20Z</dcterms:modified>
</cp:coreProperties>
</file>

<file path=docProps/thumbnail.jpeg>
</file>